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67" r:id="rId2"/>
    <p:sldId id="2540" r:id="rId3"/>
    <p:sldId id="2557" r:id="rId4"/>
    <p:sldId id="2544" r:id="rId5"/>
    <p:sldId id="2559" r:id="rId6"/>
    <p:sldId id="2560" r:id="rId7"/>
    <p:sldId id="2546" r:id="rId8"/>
    <p:sldId id="2549" r:id="rId9"/>
    <p:sldId id="2551" r:id="rId10"/>
    <p:sldId id="2562" r:id="rId11"/>
    <p:sldId id="2563" r:id="rId12"/>
    <p:sldId id="2564" r:id="rId13"/>
    <p:sldId id="2552" r:id="rId14"/>
    <p:sldId id="2565" r:id="rId15"/>
    <p:sldId id="2566" r:id="rId16"/>
    <p:sldId id="2572" r:id="rId17"/>
    <p:sldId id="2553" r:id="rId18"/>
    <p:sldId id="2567" r:id="rId19"/>
    <p:sldId id="2568" r:id="rId20"/>
    <p:sldId id="2569" r:id="rId21"/>
    <p:sldId id="2554" r:id="rId22"/>
    <p:sldId id="2555" r:id="rId23"/>
    <p:sldId id="2556" r:id="rId24"/>
    <p:sldId id="2570" r:id="rId25"/>
    <p:sldId id="2571" r:id="rId26"/>
    <p:sldId id="2573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bin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bin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bin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bin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bin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19.1　矩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矩形的性质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6" name="yt_shape_10426"/>
          <p:cNvSpPr txBox="1"/>
          <p:nvPr/>
        </p:nvSpPr>
        <p:spPr>
          <a:xfrm>
            <a:off x="540119" y="103520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9f9a,isEnd"/>
              </a:rPr>
              <a:t>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只保留作图痕迹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°.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°.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L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75D2EA6-E5FD-D4EB-31A1-6E8DC61B30B5}"/>
              </a:ext>
            </a:extLst>
          </p:cNvPr>
          <p:cNvSpPr txBox="1"/>
          <p:nvPr/>
        </p:nvSpPr>
        <p:spPr>
          <a:xfrm>
            <a:off x="1874096" y="3731594"/>
            <a:ext cx="24597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733C711-78C5-9926-E868-D8EC03D17B9F}"/>
              </a:ext>
            </a:extLst>
          </p:cNvPr>
          <p:cNvSpPr txBox="1"/>
          <p:nvPr/>
        </p:nvSpPr>
        <p:spPr>
          <a:xfrm>
            <a:off x="1415308" y="4828874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G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7" name="yt_shape_10422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760185" y="3199372"/>
            <a:ext cx="2729405" cy="2348948"/>
            <a:chOff x="0" y="0"/>
            <a:chExt cx="2729405" cy="2348948"/>
          </a:xfrm>
        </p:grpSpPr>
        <p:pic>
          <p:nvPicPr>
            <p:cNvPr id="8" name="yt_image_1042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29405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424" descr="{&quot;rangeId&quot;:0,&quot;IgnoreLineSpacing&quot;:1}"/>
            <p:cNvSpPr txBox="1"/>
            <p:nvPr/>
          </p:nvSpPr>
          <p:spPr>
            <a:xfrm>
              <a:off x="340750" y="1794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" name="yt_shape_10434"/>
          <p:cNvSpPr txBox="1"/>
          <p:nvPr/>
        </p:nvSpPr>
        <p:spPr>
          <a:xfrm>
            <a:off x="540000" y="1213009"/>
            <a:ext cx="8401339" cy="221599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L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2CD6BB8-F21F-922E-7A38-19C879BDDC30}"/>
              </a:ext>
            </a:extLst>
          </p:cNvPr>
          <p:cNvSpPr txBox="1"/>
          <p:nvPr/>
        </p:nvSpPr>
        <p:spPr>
          <a:xfrm>
            <a:off x="1367564" y="1714843"/>
            <a:ext cx="4856861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Rt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EG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≌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Rt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854F7D1-CF22-3460-8210-55F454A4C5CD}"/>
              </a:ext>
            </a:extLst>
          </p:cNvPr>
          <p:cNvSpPr txBox="1"/>
          <p:nvPr/>
        </p:nvSpPr>
        <p:spPr>
          <a:xfrm>
            <a:off x="1415189" y="2263483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G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0422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59722" y="3581057"/>
            <a:ext cx="2729405" cy="2348948"/>
            <a:chOff x="0" y="0"/>
            <a:chExt cx="2729405" cy="2348948"/>
          </a:xfrm>
        </p:grpSpPr>
        <p:pic>
          <p:nvPicPr>
            <p:cNvPr id="6" name="yt_image_1042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29405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0424" descr="{&quot;rangeId&quot;:0,&quot;IgnoreLineSpacing&quot;:1}"/>
            <p:cNvSpPr txBox="1"/>
            <p:nvPr/>
          </p:nvSpPr>
          <p:spPr>
            <a:xfrm>
              <a:off x="340750" y="1794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8" name="yt_shape_10438"/>
          <p:cNvSpPr txBox="1"/>
          <p:nvPr/>
        </p:nvSpPr>
        <p:spPr>
          <a:xfrm>
            <a:off x="540119" y="1414174"/>
            <a:ext cx="48651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439" name="yt_image_10439" title="H_181.7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895" y="2419350"/>
            <a:ext cx="2728935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1" name="yt_shape_10441"/>
          <p:cNvSpPr txBox="1"/>
          <p:nvPr/>
        </p:nvSpPr>
        <p:spPr>
          <a:xfrm>
            <a:off x="4790192" y="4901754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8" grpId="0" build="allAtOnce"/>
      <p:bldP spid="1044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2" name="yt_shape_10442"/>
          <p:cNvSpPr txBox="1"/>
          <p:nvPr/>
        </p:nvSpPr>
        <p:spPr>
          <a:xfrm>
            <a:off x="540119" y="155687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ce92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44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17960" y="3431927"/>
            <a:ext cx="2937232" cy="2272748"/>
            <a:chOff x="0" y="0"/>
            <a:chExt cx="2937232" cy="2272748"/>
          </a:xfrm>
        </p:grpSpPr>
        <p:pic>
          <p:nvPicPr>
            <p:cNvPr id="4" name="yt_image_10445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37232" cy="168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47" descr="{&quot;rangeId&quot;:0,&quot;IgnoreLineSpacing&quot;:1}"/>
            <p:cNvSpPr txBox="1"/>
            <p:nvPr/>
          </p:nvSpPr>
          <p:spPr>
            <a:xfrm>
              <a:off x="440143" y="17187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444"/>
          <p:cNvSpPr txBox="1"/>
          <p:nvPr/>
        </p:nvSpPr>
        <p:spPr>
          <a:xfrm>
            <a:off x="540119" y="1628875"/>
            <a:ext cx="1069869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445" name="yt_shape_1044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714767" y="1628875"/>
            <a:ext cx="2937232" cy="2272748"/>
            <a:chOff x="0" y="0"/>
            <a:chExt cx="2937232" cy="2272748"/>
          </a:xfrm>
        </p:grpSpPr>
        <p:pic>
          <p:nvPicPr>
            <p:cNvPr id="3" name="yt_image_10445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37232" cy="168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47" name="yt_shape_10447" descr="{&quot;rangeId&quot;:0,&quot;IgnoreLineSpacing&quot;:1}"/>
            <p:cNvSpPr txBox="1"/>
            <p:nvPr/>
          </p:nvSpPr>
          <p:spPr>
            <a:xfrm>
              <a:off x="440143" y="17187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9" name="yt_shape_10449"/>
          <p:cNvSpPr txBox="1"/>
          <p:nvPr/>
        </p:nvSpPr>
        <p:spPr>
          <a:xfrm>
            <a:off x="540000" y="980830"/>
            <a:ext cx="93118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450"/>
              <p:cNvSpPr txBox="1"/>
              <p:nvPr/>
            </p:nvSpPr>
            <p:spPr>
              <a:xfrm>
                <a:off x="540119" y="1558436"/>
                <a:ext cx="8519683" cy="511377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是矩形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86a0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L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4" name="yt_shape_104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58436"/>
                <a:ext cx="8519683" cy="5113772"/>
              </a:xfrm>
              <a:prstGeom prst="rect">
                <a:avLst/>
              </a:prstGeom>
              <a:blipFill>
                <a:blip r:embed="rId2"/>
                <a:stretch>
                  <a:fillRect l="-3293" t="-3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52" name="yt_shape_1045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88180" y="1833839"/>
            <a:ext cx="2937232" cy="2272748"/>
            <a:chOff x="0" y="0"/>
            <a:chExt cx="2937232" cy="2272748"/>
          </a:xfrm>
        </p:grpSpPr>
        <p:pic>
          <p:nvPicPr>
            <p:cNvPr id="5" name="yt_image_10452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37232" cy="168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54" name="yt_shape_10454" descr="{&quot;rangeId&quot;:0,&quot;IgnoreLineSpacing&quot;:1}"/>
            <p:cNvSpPr txBox="1"/>
            <p:nvPr/>
          </p:nvSpPr>
          <p:spPr>
            <a:xfrm>
              <a:off x="440143" y="17187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D6BAA269-2BCF-AF3D-AF14-E1F7BEFD2763}"/>
              </a:ext>
            </a:extLst>
          </p:cNvPr>
          <p:cNvSpPr txBox="1"/>
          <p:nvPr/>
        </p:nvSpPr>
        <p:spPr>
          <a:xfrm>
            <a:off x="540119" y="1864005"/>
            <a:ext cx="8056693" cy="276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endParaRPr lang="en-US" altLang="zh-CN" sz="3600" b="1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72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18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°.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3" name="yt_shape_1045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28247" y="2708950"/>
            <a:ext cx="2937232" cy="2272748"/>
            <a:chOff x="0" y="0"/>
            <a:chExt cx="2937232" cy="2272748"/>
          </a:xfrm>
        </p:grpSpPr>
        <p:pic>
          <p:nvPicPr>
            <p:cNvPr id="4" name="yt_image_10452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37232" cy="168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54" descr="{&quot;rangeId&quot;:0,&quot;IgnoreLineSpacing&quot;:1}"/>
            <p:cNvSpPr txBox="1"/>
            <p:nvPr/>
          </p:nvSpPr>
          <p:spPr>
            <a:xfrm>
              <a:off x="440143" y="17187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6" name="yt_shape_10456"/>
          <p:cNvSpPr txBox="1"/>
          <p:nvPr/>
        </p:nvSpPr>
        <p:spPr>
          <a:xfrm>
            <a:off x="540000" y="1103532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矩形对角线的性质 </a:t>
            </a:r>
          </a:p>
        </p:txBody>
      </p:sp>
      <p:sp>
        <p:nvSpPr>
          <p:cNvPr id="10457" name="yt_shape_10457"/>
          <p:cNvSpPr txBox="1"/>
          <p:nvPr/>
        </p:nvSpPr>
        <p:spPr>
          <a:xfrm>
            <a:off x="540119" y="170831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935e,isEnd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7204,isEnd"/>
              </a:rPr>
              <a:t>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2" name="yt_image_10458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9527" y="3435242"/>
            <a:ext cx="2932945" cy="21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60" name="yt_shape_10460"/>
          <p:cNvSpPr txBox="1"/>
          <p:nvPr/>
        </p:nvSpPr>
        <p:spPr>
          <a:xfrm>
            <a:off x="5535315" y="5373135"/>
            <a:ext cx="11573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</a:p>
        </p:txBody>
      </p:sp>
      <p:pic>
        <p:nvPicPr>
          <p:cNvPr id="4" name="yt_shape_1731295566851">
            <a:extLst>
              <a:ext uri="{FF2B5EF4-FFF2-40B4-BE49-F238E27FC236}">
                <a16:creationId xmlns:a16="http://schemas.microsoft.com/office/drawing/2014/main" id="{593E745E-4620-57D8-ED39-1CEA9F8E03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802895"/>
            <a:ext cx="692342" cy="35948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A0DB850-C917-B0ED-5829-85795FA1535F}"/>
              </a:ext>
            </a:extLst>
          </p:cNvPr>
          <p:cNvSpPr txBox="1"/>
          <p:nvPr/>
        </p:nvSpPr>
        <p:spPr>
          <a:xfrm>
            <a:off x="6982671" y="275879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2" name="yt_shape_10462"/>
          <p:cNvSpPr txBox="1"/>
          <p:nvPr/>
        </p:nvSpPr>
        <p:spPr>
          <a:xfrm>
            <a:off x="540119" y="146047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4d3a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463" name="yt_shape_10463" title="H_178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44388" y="2771624"/>
            <a:ext cx="2503222" cy="2266398"/>
            <a:chOff x="0" y="0"/>
            <a:chExt cx="2503222" cy="2266398"/>
          </a:xfrm>
        </p:grpSpPr>
        <p:pic>
          <p:nvPicPr>
            <p:cNvPr id="3" name="yt_image_1046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03222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65" name="yt_shape_10465" descr="{&quot;rangeId&quot;:0,&quot;IgnoreLineSpacing&quot;:1}"/>
            <p:cNvSpPr txBox="1"/>
            <p:nvPr/>
          </p:nvSpPr>
          <p:spPr>
            <a:xfrm>
              <a:off x="922560" y="1712400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467" name="yt_shape_10467"/>
              <p:cNvSpPr txBox="1"/>
              <p:nvPr/>
            </p:nvSpPr>
            <p:spPr>
              <a:xfrm>
                <a:off x="540000" y="1044035"/>
                <a:ext cx="11111999" cy="504915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15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是矩形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AO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是等边三角形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BO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BO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1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1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1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1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1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1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OB</a:t>
                </a:r>
                <a:r>
                  <a:rPr lang="en-US" altLang="zh-CN" sz="31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）＝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75</a:t>
                </a:r>
                <a:r>
                  <a:rPr lang="en-US" altLang="zh-CN" sz="31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</p:txBody>
          </p:sp>
        </mc:Choice>
        <mc:Fallback xmlns="">
          <p:sp>
            <p:nvSpPr>
              <p:cNvPr id="10467" name="yt_shape_104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044035"/>
                <a:ext cx="11111999" cy="5049150"/>
              </a:xfrm>
              <a:prstGeom prst="rect">
                <a:avLst/>
              </a:prstGeom>
              <a:blipFill>
                <a:blip r:embed="rId2"/>
                <a:stretch>
                  <a:fillRect l="-2195" t="-2895" b="-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463" title="H_178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1916895"/>
            <a:ext cx="2503222" cy="2266398"/>
            <a:chOff x="0" y="0"/>
            <a:chExt cx="2503222" cy="2266398"/>
          </a:xfrm>
        </p:grpSpPr>
        <p:pic>
          <p:nvPicPr>
            <p:cNvPr id="4" name="yt_image_1046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03222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65" descr="{&quot;rangeId&quot;:0,&quot;IgnoreLineSpacing&quot;:1}"/>
            <p:cNvSpPr txBox="1"/>
            <p:nvPr/>
          </p:nvSpPr>
          <p:spPr>
            <a:xfrm>
              <a:off x="922560" y="1712400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2" name="yt_shape_10382"/>
          <p:cNvSpPr txBox="1"/>
          <p:nvPr/>
        </p:nvSpPr>
        <p:spPr>
          <a:xfrm>
            <a:off x="6179588" y="797053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383" name="yt_shape_10383"/>
          <p:cNvSpPr txBox="1"/>
          <p:nvPr/>
        </p:nvSpPr>
        <p:spPr>
          <a:xfrm>
            <a:off x="623620" y="1124840"/>
            <a:ext cx="28950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矩形的定义</a:t>
            </a:r>
          </a:p>
        </p:txBody>
      </p:sp>
      <p:sp>
        <p:nvSpPr>
          <p:cNvPr id="10384" name="yt_shape_10384"/>
          <p:cNvSpPr txBox="1"/>
          <p:nvPr/>
        </p:nvSpPr>
        <p:spPr>
          <a:xfrm>
            <a:off x="579501" y="1752495"/>
            <a:ext cx="903452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有一个角是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的平行四边形叫做矩形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510C7A5-9988-6AF6-E4FD-FEC5B9D544AD}"/>
              </a:ext>
            </a:extLst>
          </p:cNvPr>
          <p:cNvSpPr txBox="1"/>
          <p:nvPr/>
        </p:nvSpPr>
        <p:spPr>
          <a:xfrm>
            <a:off x="3143795" y="160862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直角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yt_shape_10385"/>
          <p:cNvSpPr txBox="1"/>
          <p:nvPr/>
        </p:nvSpPr>
        <p:spPr>
          <a:xfrm>
            <a:off x="623620" y="2396182"/>
            <a:ext cx="7875554" cy="166199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矩形的性质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四个角都是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dirty="0">
                <a:latin typeface="Times New Roman"/>
              </a:rPr>
              <a:t>⁠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dirty="0">
                <a:latin typeface="Times New Roman"/>
              </a:rPr>
              <a:t>⁠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0B1658-2648-5C31-820A-734892607768}"/>
              </a:ext>
            </a:extLst>
          </p:cNvPr>
          <p:cNvSpPr txBox="1"/>
          <p:nvPr/>
        </p:nvSpPr>
        <p:spPr>
          <a:xfrm>
            <a:off x="4451340" y="2855133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直角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2558DB2-EF82-2B09-58C1-713311665526}"/>
              </a:ext>
            </a:extLst>
          </p:cNvPr>
          <p:cNvSpPr txBox="1"/>
          <p:nvPr/>
        </p:nvSpPr>
        <p:spPr>
          <a:xfrm>
            <a:off x="3504304" y="346272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A2EEAC5-000E-98B4-F2B1-8E0FAA37498E}"/>
              </a:ext>
            </a:extLst>
          </p:cNvPr>
          <p:cNvSpPr txBox="1"/>
          <p:nvPr/>
        </p:nvSpPr>
        <p:spPr>
          <a:xfrm>
            <a:off x="5815335" y="3414895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互相平分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yt_shape_10388"/>
          <p:cNvSpPr txBox="1"/>
          <p:nvPr/>
        </p:nvSpPr>
        <p:spPr>
          <a:xfrm>
            <a:off x="596319" y="414786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矩形是轴对称图形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条对称轴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5e7f,isEnd"/>
              </a:rPr>
              <a:t>分别是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经过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的直线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bb643,isEnd"/>
              </a:rPr>
              <a:t>矩形也是中心对称图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对称中心是</a:t>
            </a:r>
            <a:r>
              <a:rPr sz="3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dirty="0">
                <a:latin typeface="Times New Roman"/>
              </a:rPr>
              <a:t>⁠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7E53639-BED2-67E0-35FF-5AAF45613C82}"/>
              </a:ext>
            </a:extLst>
          </p:cNvPr>
          <p:cNvSpPr txBox="1"/>
          <p:nvPr/>
        </p:nvSpPr>
        <p:spPr>
          <a:xfrm>
            <a:off x="6744045" y="4088509"/>
            <a:ext cx="10976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两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335CF56-2E7E-FC24-E8D3-09B7962E8995}"/>
              </a:ext>
            </a:extLst>
          </p:cNvPr>
          <p:cNvSpPr txBox="1"/>
          <p:nvPr/>
        </p:nvSpPr>
        <p:spPr>
          <a:xfrm>
            <a:off x="1837966" y="4609590"/>
            <a:ext cx="33915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两组对边中点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3EA38EA-8871-7F16-7690-75074868EEE0}"/>
              </a:ext>
            </a:extLst>
          </p:cNvPr>
          <p:cNvSpPr txBox="1"/>
          <p:nvPr/>
        </p:nvSpPr>
        <p:spPr>
          <a:xfrm>
            <a:off x="4007855" y="5226960"/>
            <a:ext cx="33915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对角线的交点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7" grpId="0" build="allAtOnce"/>
      <p:bldP spid="8" grpId="0" build="allAtOnce"/>
      <p:bldP spid="9" grpId="0" build="allAtOnce"/>
      <p:bldP spid="11" grpId="0" build="allAtOnce"/>
      <p:bldP spid="12" grpId="0" build="allAtOnce"/>
      <p:bldP spid="1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9" name="yt_shape_10469"/>
          <p:cNvSpPr txBox="1"/>
          <p:nvPr/>
        </p:nvSpPr>
        <p:spPr>
          <a:xfrm>
            <a:off x="540120" y="208068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思维点拨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20_857b3"/>
              </a:rPr>
              <a:t> 涉及矩形中边、角的计算一般需要运用矩形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的性质将矩形转化为直角三角形、等腰三角形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3_c2feb"/>
              </a:rPr>
              <a:t>或等边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求解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2" name="yt_shape_10472"/>
          <p:cNvSpPr txBox="1"/>
          <p:nvPr/>
        </p:nvSpPr>
        <p:spPr>
          <a:xfrm>
            <a:off x="540119" y="148486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b09c,isEnd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b1b71,isEnd"/>
              </a:rPr>
              <a:t>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2588,isEnd"/>
              </a:rPr>
              <a:t>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473" name="yt_shape_10473" title="H_216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55900" y="3212985"/>
            <a:ext cx="3384235" cy="2753760"/>
            <a:chOff x="0" y="0"/>
            <a:chExt cx="3384235" cy="2753760"/>
          </a:xfrm>
        </p:grpSpPr>
        <p:pic>
          <p:nvPicPr>
            <p:cNvPr id="2" name="yt_image_10473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21565" cy="2163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75" name="yt_shape_10475" descr="{&quot;rangeId&quot;:0,&quot;IgnoreLineSpacing&quot;:1}"/>
            <p:cNvSpPr txBox="1"/>
            <p:nvPr/>
          </p:nvSpPr>
          <p:spPr>
            <a:xfrm>
              <a:off x="377092" y="2199762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29CDA09-130C-2EBB-4564-B436192B8B5A}"/>
              </a:ext>
            </a:extLst>
          </p:cNvPr>
          <p:cNvSpPr txBox="1"/>
          <p:nvPr/>
        </p:nvSpPr>
        <p:spPr>
          <a:xfrm>
            <a:off x="2942483" y="3083979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image_10470" title="H_37.12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85" y="1013378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7" name="yt_shape_10477"/>
          <p:cNvSpPr txBox="1"/>
          <p:nvPr/>
        </p:nvSpPr>
        <p:spPr>
          <a:xfrm>
            <a:off x="540119" y="190073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延长矩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ba7a,isEnd"/>
              </a:rPr>
              <a:t>＝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478" name="yt_shape_10478" title="H_148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15925" y="3049357"/>
            <a:ext cx="3033640" cy="1891748"/>
            <a:chOff x="0" y="0"/>
            <a:chExt cx="3033640" cy="1891748"/>
          </a:xfrm>
        </p:grpSpPr>
        <p:pic>
          <p:nvPicPr>
            <p:cNvPr id="2" name="yt_image_10478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33640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80" name="yt_shape_10480" descr="{&quot;rangeId&quot;:0,&quot;IgnoreLineSpacing&quot;:1}"/>
            <p:cNvSpPr txBox="1"/>
            <p:nvPr/>
          </p:nvSpPr>
          <p:spPr>
            <a:xfrm>
              <a:off x="431210" y="1337750"/>
              <a:ext cx="2199320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 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339FFA71-2110-9F19-3ECF-617E5ED8F37C}"/>
              </a:ext>
            </a:extLst>
          </p:cNvPr>
          <p:cNvSpPr txBox="1"/>
          <p:nvPr/>
        </p:nvSpPr>
        <p:spPr>
          <a:xfrm>
            <a:off x="8688180" y="2402565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2" name="yt_shape_10482"/>
          <p:cNvSpPr txBox="1"/>
          <p:nvPr/>
        </p:nvSpPr>
        <p:spPr>
          <a:xfrm>
            <a:off x="540119" y="134085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4f28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486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36284" y="3293792"/>
            <a:ext cx="2919432" cy="2487060"/>
            <a:chOff x="0" y="0"/>
            <a:chExt cx="2919432" cy="2487060"/>
          </a:xfrm>
        </p:grpSpPr>
        <p:pic>
          <p:nvPicPr>
            <p:cNvPr id="4" name="yt_image_10486" descr="{&quot;rangeId&quot;:0,&quot;⚘_4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19432" cy="1897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88" descr="{&quot;rangeId&quot;:0,&quot;IgnoreLineSpacing&quot;:1}"/>
            <p:cNvSpPr txBox="1"/>
            <p:nvPr/>
          </p:nvSpPr>
          <p:spPr>
            <a:xfrm>
              <a:off x="435763" y="1933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484"/>
              <p:cNvSpPr txBox="1"/>
              <p:nvPr/>
            </p:nvSpPr>
            <p:spPr>
              <a:xfrm>
                <a:off x="540119" y="1124840"/>
                <a:ext cx="10811738" cy="489634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是矩形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且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3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f289d"/>
                  </a:rPr>
                  <a:t>＝</a:t>
                </a:r>
                <a:r>
                  <a:rPr lang="en-US" altLang="zh-CN" sz="33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3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e3a98"/>
                  </a:rPr>
                  <a:t>，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𝑬𝑩𝑶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𝑭𝑪𝑶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𝑩𝑶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𝑪𝑶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𝑩𝑶𝑬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𝑪𝑶𝑭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2" name="yt_shape_104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24840"/>
                <a:ext cx="10811738" cy="4896340"/>
              </a:xfrm>
              <a:prstGeom prst="rect">
                <a:avLst/>
              </a:prstGeom>
              <a:blipFill>
                <a:blip r:embed="rId2"/>
                <a:stretch>
                  <a:fillRect l="-2369" t="-3238" b="-4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86" name="yt_shape_10486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08105" y="2564940"/>
            <a:ext cx="2919432" cy="2487060"/>
            <a:chOff x="0" y="0"/>
            <a:chExt cx="2919432" cy="2487060"/>
          </a:xfrm>
        </p:grpSpPr>
        <p:pic>
          <p:nvPicPr>
            <p:cNvPr id="3" name="yt_image_10486" descr="{&quot;rangeId&quot;:0,&quot;⚘_4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19432" cy="1897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88" name="yt_shape_10488" descr="{&quot;rangeId&quot;:0,&quot;IgnoreLineSpacing&quot;:1}"/>
            <p:cNvSpPr txBox="1"/>
            <p:nvPr/>
          </p:nvSpPr>
          <p:spPr>
            <a:xfrm>
              <a:off x="435763" y="1933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" name="yt_shape_10490"/>
          <p:cNvSpPr txBox="1"/>
          <p:nvPr/>
        </p:nvSpPr>
        <p:spPr>
          <a:xfrm>
            <a:off x="540119" y="1052835"/>
            <a:ext cx="11388286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EBO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ACB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BEO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aa7c"/>
              </a:rPr>
              <a:t>的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面积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0491"/>
          <p:cNvSpPr txBox="1"/>
          <p:nvPr/>
        </p:nvSpPr>
        <p:spPr>
          <a:xfrm>
            <a:off x="540119" y="1691839"/>
            <a:ext cx="10308211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82dd"/>
              </a:rPr>
              <a:t>＝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知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10493" name="yt_shape_1049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68936" y="1844890"/>
            <a:ext cx="2919432" cy="2487060"/>
            <a:chOff x="0" y="0"/>
            <a:chExt cx="2919432" cy="2487060"/>
          </a:xfrm>
        </p:grpSpPr>
        <p:pic>
          <p:nvPicPr>
            <p:cNvPr id="5" name="yt_image_10493" descr="{&quot;rangeId&quot;:0,&quot;⚘_4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19432" cy="1897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95" name="yt_shape_10495" descr="{&quot;rangeId&quot;:0,&quot;IgnoreLineSpacing&quot;:1}"/>
            <p:cNvSpPr txBox="1"/>
            <p:nvPr/>
          </p:nvSpPr>
          <p:spPr>
            <a:xfrm>
              <a:off x="435763" y="1933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79E6F8D5-7DE4-5252-C3BF-80BF4C6D4034}"/>
                  </a:ext>
                </a:extLst>
              </p:cNvPr>
              <p:cNvSpPr txBox="1"/>
              <p:nvPr/>
            </p:nvSpPr>
            <p:spPr>
              <a:xfrm>
                <a:off x="540119" y="1812164"/>
                <a:ext cx="6965176" cy="2873672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lvl="0" hangingPunct="0"/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𝑶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𝑶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spc="375" baseline="-25000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600" b="1" i="1" spc="375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spc="375" baseline="-25000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1" spc="375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yt_shape_2" descr="{&quot;rangeId&quot;:15,&quot;color&quot;:&quot;R&quot;}">
                <a:extLst>
                  <a:ext uri="{FF2B5EF4-FFF2-40B4-BE49-F238E27FC236}">
                    <a16:creationId xmlns:a16="http://schemas.microsoft.com/office/drawing/2014/main" id="{79E6F8D5-7DE4-5252-C3BF-80BF4C6D4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812164"/>
                <a:ext cx="6965176" cy="2873672"/>
              </a:xfrm>
              <a:prstGeom prst="rect">
                <a:avLst/>
              </a:prstGeom>
              <a:blipFill>
                <a:blip r:embed="rId2"/>
                <a:stretch>
                  <a:fillRect l="-4028" t="-1695" r="-3152" b="-4237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49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2005470"/>
            <a:ext cx="2919432" cy="2487060"/>
            <a:chOff x="0" y="0"/>
            <a:chExt cx="2919432" cy="2487060"/>
          </a:xfrm>
        </p:grpSpPr>
        <p:pic>
          <p:nvPicPr>
            <p:cNvPr id="4" name="yt_image_10493" descr="{&quot;rangeId&quot;:0,&quot;⚘_4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19432" cy="1897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95" descr="{&quot;rangeId&quot;:0,&quot;IgnoreLineSpacing&quot;:1}"/>
            <p:cNvSpPr txBox="1"/>
            <p:nvPr/>
          </p:nvSpPr>
          <p:spPr>
            <a:xfrm>
              <a:off x="435763" y="1933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391" name="yt_shape_10391"/>
              <p:cNvSpPr txBox="1"/>
              <p:nvPr/>
            </p:nvSpPr>
            <p:spPr>
              <a:xfrm>
                <a:off x="451668" y="1340855"/>
                <a:ext cx="8992013" cy="19055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dirty="0">
                    <a:solidFill>
                      <a:srgbClr val="C00000"/>
                    </a:solidFill>
                    <a:effectLst/>
                    <a:latin typeface="Times New Roman" pitchFamily="36"/>
                    <a:ea typeface="黑体" pitchFamily="36"/>
                  </a:rPr>
                  <a:t>拓展</a:t>
                </a:r>
                <a:r>
                  <a:rPr lang="zh-CN" altLang="zh-CN" sz="3600" b="1" i="0" u="none" dirty="0">
                    <a:solidFill>
                      <a:srgbClr val="C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如图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在</a:t>
                </a:r>
                <a:r>
                  <a:rPr lang="en-US" altLang="zh-CN" sz="3600" b="1" i="0" u="none" dirty="0" err="1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 dirty="0" err="1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dirty="0" err="1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 dirty="0" err="1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中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为</a:t>
                </a:r>
                <a:r>
                  <a:rPr lang="en-US" altLang="zh-CN" sz="3600" b="1" i="1" u="none" dirty="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 dirty="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3836"/>
                  </a:rPr>
                  <a:t>B</a:t>
                </a:r>
                <a:r>
                  <a:rPr lang="zh-CN" altLang="zh-CN" sz="3600" b="1" i="0" u="none" dirty="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中点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连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结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则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dirty="0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 dirty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3_db4a6"/>
                  </a:rPr>
                  <a:t>在</a:t>
                </a:r>
                <a:r>
                  <a:rPr lang="zh-CN" altLang="zh-CN" sz="3600" b="1" i="0" u="none" dirty="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3_db4a6"/>
                  </a:rPr>
                  <a:t>直角</a:t>
                </a:r>
                <a:r>
                  <a:rPr lang="zh-CN" altLang="zh-CN" sz="3600" b="1" i="0" u="none" dirty="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三角形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中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斜边的中线等于斜边的一半</a:t>
                </a:r>
                <a:r>
                  <a:rPr lang="zh-CN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dirty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>
          <p:sp>
            <p:nvSpPr>
              <p:cNvPr id="10391" name="yt_shape_103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68" y="1340855"/>
                <a:ext cx="8992013" cy="1905586"/>
              </a:xfrm>
              <a:prstGeom prst="rect">
                <a:avLst/>
              </a:prstGeom>
              <a:blipFill>
                <a:blip r:embed="rId2"/>
                <a:stretch>
                  <a:fillRect l="-3051" t="-8626" r="-1085" b="-42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yt_image_10389" title="H_120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2240" y="1370338"/>
            <a:ext cx="2136707" cy="190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0393"/>
          <p:cNvSpPr txBox="1"/>
          <p:nvPr/>
        </p:nvSpPr>
        <p:spPr>
          <a:xfrm>
            <a:off x="551615" y="393303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 dirty="0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矩形是特殊的平行四边形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6_8e9fe"/>
              </a:rPr>
              <a:t>所以矩形具有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平行四边形的所有性质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dirty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矩形的两条对角线将矩形分成四个等腰三角形</a:t>
            </a:r>
            <a:r>
              <a:rPr lang="en-US" altLang="zh-CN" sz="3600" b="1" i="0" u="none" dirty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6" name="yt_shape_10396"/>
          <p:cNvSpPr txBox="1"/>
          <p:nvPr/>
        </p:nvSpPr>
        <p:spPr>
          <a:xfrm>
            <a:off x="6095968" y="692810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397" name="yt_shape_10397"/>
          <p:cNvSpPr txBox="1"/>
          <p:nvPr/>
        </p:nvSpPr>
        <p:spPr>
          <a:xfrm>
            <a:off x="540000" y="1020597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矩形边、角的性质 </a:t>
            </a:r>
          </a:p>
        </p:txBody>
      </p:sp>
      <p:sp>
        <p:nvSpPr>
          <p:cNvPr id="10398" name="yt_shape_10398"/>
          <p:cNvSpPr txBox="1"/>
          <p:nvPr/>
        </p:nvSpPr>
        <p:spPr>
          <a:xfrm>
            <a:off x="540119" y="162538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重庆铜梁区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7ecc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00b9,isEnd"/>
              </a:rPr>
              <a:t>上的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是等腰直角三角形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2" name="yt_image_1039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2474" y="3293790"/>
            <a:ext cx="3306986" cy="205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1" name="yt_shape_10401"/>
          <p:cNvSpPr txBox="1"/>
          <p:nvPr/>
        </p:nvSpPr>
        <p:spPr>
          <a:xfrm>
            <a:off x="5535315" y="5381935"/>
            <a:ext cx="11573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</a:p>
        </p:txBody>
      </p:sp>
      <p:pic>
        <p:nvPicPr>
          <p:cNvPr id="4" name="yt_shape_1731295566155">
            <a:extLst>
              <a:ext uri="{FF2B5EF4-FFF2-40B4-BE49-F238E27FC236}">
                <a16:creationId xmlns:a16="http://schemas.microsoft.com/office/drawing/2014/main" id="{2C2E1FA4-D12F-7597-2FDE-0E2B5DE0AB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719960"/>
            <a:ext cx="692342" cy="35948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796EB74-7609-69E3-F041-BD90F8D001DB}"/>
              </a:ext>
            </a:extLst>
          </p:cNvPr>
          <p:cNvSpPr txBox="1"/>
          <p:nvPr/>
        </p:nvSpPr>
        <p:spPr>
          <a:xfrm>
            <a:off x="9905257" y="2675857"/>
            <a:ext cx="8674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" name="yt_shape_10403"/>
          <p:cNvSpPr txBox="1"/>
          <p:nvPr/>
        </p:nvSpPr>
        <p:spPr>
          <a:xfrm>
            <a:off x="540119" y="136094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3ff5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404" name="yt_shape_10404"/>
          <p:cNvSpPr txBox="1"/>
          <p:nvPr/>
        </p:nvSpPr>
        <p:spPr>
          <a:xfrm>
            <a:off x="2882928" y="2996970"/>
            <a:ext cx="3765454" cy="243143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58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  </a:t>
            </a:r>
            <a:r>
              <a:rPr lang="en-US" altLang="zh-CN" sz="800" b="0" i="0" u="none">
                <a:solidFill>
                  <a:srgbClr val="1EE3CF"/>
                </a:solidFill>
                <a:effectLst/>
                <a:latin typeface="Times New Roman" pitchFamily="8"/>
                <a:ea typeface="宋体" pitchFamily="8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</a:p>
        </p:txBody>
      </p:sp>
      <p:pic>
        <p:nvPicPr>
          <p:cNvPr id="3" name="yt_shape_1731295566561">
            <a:extLst>
              <a:ext uri="{FF2B5EF4-FFF2-40B4-BE49-F238E27FC236}">
                <a16:creationId xmlns:a16="http://schemas.microsoft.com/office/drawing/2014/main" id="{8E7763EE-5EF1-A80B-EB43-C5243AACF3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55" y="2519725"/>
            <a:ext cx="3041842" cy="1962689"/>
          </a:xfrm>
          <a:prstGeom prst="rect">
            <a:avLst/>
          </a:prstGeom>
        </p:spPr>
      </p:pic>
      <p:sp>
        <p:nvSpPr>
          <p:cNvPr id="5" name="yt_shape_10405"/>
          <p:cNvSpPr txBox="1"/>
          <p:nvPr/>
        </p:nvSpPr>
        <p:spPr>
          <a:xfrm>
            <a:off x="588936" y="5094099"/>
            <a:ext cx="4179786" cy="56705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6" name="yt_shape_10406"/>
          <p:cNvSpPr txBox="1"/>
          <p:nvPr/>
        </p:nvSpPr>
        <p:spPr>
          <a:xfrm>
            <a:off x="540120" y="1144786"/>
            <a:ext cx="10956256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在矩形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22a4f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407" name="yt_shape_10407"/>
          <p:cNvSpPr txBox="1"/>
          <p:nvPr/>
        </p:nvSpPr>
        <p:spPr>
          <a:xfrm>
            <a:off x="540000" y="1772885"/>
            <a:ext cx="42655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408" name="yt_shape_10408"/>
          <p:cNvSpPr txBox="1"/>
          <p:nvPr/>
        </p:nvSpPr>
        <p:spPr>
          <a:xfrm>
            <a:off x="540000" y="2377671"/>
            <a:ext cx="106906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09" name="yt_shape_10409"/>
              <p:cNvSpPr txBox="1"/>
              <p:nvPr/>
            </p:nvSpPr>
            <p:spPr>
              <a:xfrm>
                <a:off x="540000" y="2982457"/>
                <a:ext cx="8469113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𝑫𝑭𝑨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𝑫𝑨𝑭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𝑨𝑬𝑩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𝑬𝑨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409" name="yt_shape_104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982457"/>
                <a:ext cx="8469113" cy="1768689"/>
              </a:xfrm>
              <a:prstGeom prst="rect">
                <a:avLst/>
              </a:prstGeom>
              <a:blipFill>
                <a:blip r:embed="rId2"/>
                <a:stretch>
                  <a:fillRect l="-33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11" name="yt_shape_10411"/>
          <p:cNvSpPr txBox="1"/>
          <p:nvPr/>
        </p:nvSpPr>
        <p:spPr>
          <a:xfrm>
            <a:off x="540000" y="4801934"/>
            <a:ext cx="988751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9" name="yt_shape_10404"/>
          <p:cNvSpPr txBox="1"/>
          <p:nvPr/>
        </p:nvSpPr>
        <p:spPr>
          <a:xfrm>
            <a:off x="6571807" y="3799445"/>
            <a:ext cx="3765454" cy="243143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58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  </a:t>
            </a:r>
            <a:r>
              <a:rPr lang="en-US" altLang="zh-CN" sz="800" b="0" i="0" u="none">
                <a:solidFill>
                  <a:srgbClr val="1EE3CF"/>
                </a:solidFill>
                <a:effectLst/>
                <a:latin typeface="Times New Roman" pitchFamily="8"/>
                <a:ea typeface="宋体" pitchFamily="8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</a:p>
        </p:txBody>
      </p:sp>
      <p:pic>
        <p:nvPicPr>
          <p:cNvPr id="10" name="yt_shape_1731295566561">
            <a:extLst>
              <a:ext uri="{FF2B5EF4-FFF2-40B4-BE49-F238E27FC236}">
                <a16:creationId xmlns:a16="http://schemas.microsoft.com/office/drawing/2014/main" id="{8E7763EE-5EF1-A80B-EB43-C5243AACF3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534" y="3322200"/>
            <a:ext cx="3041842" cy="1962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6" grpId="0" build="allAtOnce"/>
      <p:bldP spid="10407" grpId="0" build="allAtOnce"/>
      <p:bldP spid="10408" grpId="0" build="allAtOnce"/>
      <p:bldP spid="10409" grpId="0" build="allAtOnce"/>
      <p:bldP spid="10411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3" name="yt_shape_10413"/>
          <p:cNvSpPr txBox="1"/>
          <p:nvPr/>
        </p:nvSpPr>
        <p:spPr>
          <a:xfrm>
            <a:off x="540119" y="280356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ADF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FDC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DAF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ADF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8bb6c"/>
              </a:rPr>
              <a:t>＝</a:t>
            </a:r>
            <a:r>
              <a:rPr lang="en-US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414" name="yt_shape_10414"/>
          <p:cNvSpPr txBox="1"/>
          <p:nvPr/>
        </p:nvSpPr>
        <p:spPr>
          <a:xfrm>
            <a:off x="540000" y="3278286"/>
            <a:ext cx="87748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415" name="yt_shape_10415"/>
          <p:cNvSpPr txBox="1"/>
          <p:nvPr/>
        </p:nvSpPr>
        <p:spPr>
          <a:xfrm>
            <a:off x="540000" y="3883072"/>
            <a:ext cx="637193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5" name="yt_shape_10412"/>
          <p:cNvSpPr txBox="1"/>
          <p:nvPr/>
        </p:nvSpPr>
        <p:spPr>
          <a:xfrm>
            <a:off x="540000" y="2198776"/>
            <a:ext cx="897842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6" name="yt_shape_1731295566561">
            <a:extLst>
              <a:ext uri="{FF2B5EF4-FFF2-40B4-BE49-F238E27FC236}">
                <a16:creationId xmlns:a16="http://schemas.microsoft.com/office/drawing/2014/main" id="{8E7763EE-5EF1-A80B-EB43-C5243AACF3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140" y="3893677"/>
            <a:ext cx="3041842" cy="19626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3" grpId="0" build="allAtOnce"/>
      <p:bldP spid="10414" grpId="0" build="allAtOnce"/>
      <p:bldP spid="1041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7" name="yt_shape_10417"/>
          <p:cNvSpPr txBox="1"/>
          <p:nvPr/>
        </p:nvSpPr>
        <p:spPr>
          <a:xfrm>
            <a:off x="540000" y="1287684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416" name="yt_image_1041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327388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9" name="yt_shape_10419"/>
          <p:cNvSpPr txBox="1"/>
          <p:nvPr/>
        </p:nvSpPr>
        <p:spPr>
          <a:xfrm>
            <a:off x="540119" y="18495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b22e,isEnd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取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aa7e,isEnd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420" name="yt_shape_10420"/>
          <p:cNvSpPr txBox="1"/>
          <p:nvPr/>
        </p:nvSpPr>
        <p:spPr>
          <a:xfrm>
            <a:off x="2639760" y="4149050"/>
            <a:ext cx="3175549" cy="183127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11900" b="0" i="0" u="none">
                <a:solidFill>
                  <a:srgbClr val="1EE3CF"/>
                </a:solidFill>
                <a:effectLst/>
                <a:latin typeface="Times New Roman" pitchFamily="119"/>
                <a:ea typeface="Times New Roman" pitchFamily="119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</a:t>
            </a:r>
            <a:r>
              <a:rPr lang="en-US" altLang="zh-CN" sz="700" b="0" i="0" u="none">
                <a:solidFill>
                  <a:srgbClr val="1EE3CF"/>
                </a:solidFill>
                <a:effectLst/>
                <a:latin typeface="Times New Roman" pitchFamily="7"/>
                <a:ea typeface="宋体" pitchFamily="7"/>
                <a:sym typeface=""/>
              </a:rPr>
              <a:t>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1</a:t>
            </a:r>
            <a:r>
              <a:rPr lang="zh-CN" altLang="zh-CN" sz="3600" b="1" smtClean="0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）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3" name="yt_shape_1731295566652">
            <a:extLst>
              <a:ext uri="{FF2B5EF4-FFF2-40B4-BE49-F238E27FC236}">
                <a16:creationId xmlns:a16="http://schemas.microsoft.com/office/drawing/2014/main" id="{CCED8441-9DB8-643E-D43C-906318ED3E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45" y="3736762"/>
            <a:ext cx="2686242" cy="148240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91737751-76F5-5D67-6B15-60B42625F794}"/>
              </a:ext>
            </a:extLst>
          </p:cNvPr>
          <p:cNvSpPr txBox="1"/>
          <p:nvPr/>
        </p:nvSpPr>
        <p:spPr>
          <a:xfrm>
            <a:off x="4123583" y="2900024"/>
            <a:ext cx="8674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1" name="yt_shape_10421"/>
          <p:cNvSpPr txBox="1"/>
          <p:nvPr/>
        </p:nvSpPr>
        <p:spPr>
          <a:xfrm>
            <a:off x="540120" y="999247"/>
            <a:ext cx="11244276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学习矩形的过程中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小靓遇到一个问题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4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</a:t>
            </a:r>
            <a:r>
              <a:rPr lang="zh-CN" altLang="zh-CN" sz="34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dce7"/>
              </a:rPr>
              <a:t>形</a:t>
            </a:r>
            <a:r>
              <a:rPr lang="en-US" altLang="zh-CN" sz="34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4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4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4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4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4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1abe"/>
              </a:rPr>
              <a:t>E</a:t>
            </a:r>
            <a:r>
              <a:rPr lang="zh-CN" altLang="zh-CN" sz="34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4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b508"/>
              </a:rPr>
              <a:t>她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b508"/>
              </a:rPr>
              <a:t>的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思路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4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4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4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8e380"/>
              </a:rPr>
              <a:t>将其转化为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8e380"/>
              </a:rPr>
              <a:t>证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明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三角形全等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7_ead63"/>
              </a:rPr>
              <a:t>然后根据全等三角形对应边相等使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7_ead63"/>
              </a:rPr>
              <a:t>问题</a:t>
            </a:r>
            <a:r>
              <a:rPr lang="zh-CN" altLang="zh-CN" sz="34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得到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解决</a:t>
            </a:r>
            <a:r>
              <a:rPr lang="en-US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请根据小靓的思路完成下面的作图与填空</a:t>
            </a:r>
            <a:r>
              <a:rPr lang="zh-CN" altLang="zh-CN" sz="34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10422" name="yt_shape_10422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162675" y="3660697"/>
            <a:ext cx="2729405" cy="2348948"/>
            <a:chOff x="0" y="0"/>
            <a:chExt cx="2729405" cy="2348948"/>
          </a:xfrm>
        </p:grpSpPr>
        <p:pic>
          <p:nvPicPr>
            <p:cNvPr id="2" name="yt_image_1042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29405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24" name="yt_shape_10424" descr="{&quot;rangeId&quot;:0,&quot;IgnoreLineSpacing&quot;:1}"/>
            <p:cNvSpPr txBox="1"/>
            <p:nvPr/>
          </p:nvSpPr>
          <p:spPr>
            <a:xfrm>
              <a:off x="340750" y="1794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34</TotalTime>
  <Words>1087</Words>
  <Application>Microsoft Office PowerPoint</Application>
  <PresentationFormat>宽屏</PresentationFormat>
  <Paragraphs>139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74" baseType="lpstr">
      <vt:lpstr>,isEnd</vt:lpstr>
      <vt:lpstr>_⨹_1_03836</vt:lpstr>
      <vt:lpstr>_⨹_1_082dd</vt:lpstr>
      <vt:lpstr>_⨹_1_17204,isEnd</vt:lpstr>
      <vt:lpstr>_⨹_1_22a4f</vt:lpstr>
      <vt:lpstr>_⨹_1_24d3a</vt:lpstr>
      <vt:lpstr>_⨹_1_49f9a,isEnd</vt:lpstr>
      <vt:lpstr>_⨹_1_52588,isEnd</vt:lpstr>
      <vt:lpstr>_⨹_1_53ff5</vt:lpstr>
      <vt:lpstr>_⨹_1_5aa7c</vt:lpstr>
      <vt:lpstr>_⨹_1_6b09c,isEnd</vt:lpstr>
      <vt:lpstr>_⨹_1_7935e,isEnd</vt:lpstr>
      <vt:lpstr>_⨹_1_7b22e,isEnd</vt:lpstr>
      <vt:lpstr>_⨹_1_86a06</vt:lpstr>
      <vt:lpstr>_⨹_1_8ba7a,isEnd</vt:lpstr>
      <vt:lpstr>_⨹_1_8bb6c</vt:lpstr>
      <vt:lpstr>_⨹_1_91abe</vt:lpstr>
      <vt:lpstr>_⨹_1_adce7</vt:lpstr>
      <vt:lpstr>_⨹_1_bce92</vt:lpstr>
      <vt:lpstr>_⨹_1_c4f28</vt:lpstr>
      <vt:lpstr>_⨹_1_e3a98</vt:lpstr>
      <vt:lpstr>_⨹_1_eaa7e,isEnd</vt:lpstr>
      <vt:lpstr>_⨹_1_f289d</vt:lpstr>
      <vt:lpstr>_⨹_1_f7ecc,isEnd</vt:lpstr>
      <vt:lpstr>_⨹_17_ead63</vt:lpstr>
      <vt:lpstr>_⨹_2_1b508</vt:lpstr>
      <vt:lpstr>_⨹_2_300b9,isEnd</vt:lpstr>
      <vt:lpstr>_⨹_2_b1b71,isEnd</vt:lpstr>
      <vt:lpstr>_⨹_20_857b3</vt:lpstr>
      <vt:lpstr>_⨹_3_45e7f,isEnd</vt:lpstr>
      <vt:lpstr>_⨹_3_c2feb</vt:lpstr>
      <vt:lpstr>_⨹_3_db4a6</vt:lpstr>
      <vt:lpstr>_⨹_6_8e380</vt:lpstr>
      <vt:lpstr>_⨹_6_8e9fe</vt:lpstr>
      <vt:lpstr>_⨹_9_bb643,isEnd</vt:lpstr>
      <vt:lpstr>Finished</vt:lpstr>
      <vt:lpstr>等线</vt:lpstr>
      <vt:lpstr>等线 Light</vt:lpstr>
      <vt:lpstr>仿宋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18</cp:revision>
  <dcterms:created xsi:type="dcterms:W3CDTF">2024-11-11T03:24:32Z</dcterms:created>
  <dcterms:modified xsi:type="dcterms:W3CDTF">2024-11-25T14:34:46Z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